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7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690348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0331" y="785217"/>
            <a:ext cx="1742837" cy="339447"/>
          </a:xfrm>
          <a:prstGeom prst="roundRect">
            <a:avLst>
              <a:gd name="adj" fmla="val 20940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7251" y="870347"/>
            <a:ext cx="169188" cy="1691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0973" y="848678"/>
            <a:ext cx="1235273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 ITEMS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0331" y="1203484"/>
            <a:ext cx="7703463" cy="790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00"/>
              </a:lnSpc>
              <a:buNone/>
            </a:pPr>
            <a:r>
              <a:rPr lang="en-US" sz="4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Recommendations</a:t>
            </a:r>
            <a:endParaRPr lang="en-US" sz="4750" dirty="0"/>
          </a:p>
        </p:txBody>
      </p:sp>
      <p:sp>
        <p:nvSpPr>
          <p:cNvPr id="6" name="Shape 3"/>
          <p:cNvSpPr/>
          <p:nvPr/>
        </p:nvSpPr>
        <p:spPr>
          <a:xfrm>
            <a:off x="740331" y="2289929"/>
            <a:ext cx="4251722" cy="2611398"/>
          </a:xfrm>
          <a:prstGeom prst="roundRect">
            <a:avLst>
              <a:gd name="adj" fmla="val 340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974646" y="2524244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FF954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191" y="2698790"/>
            <a:ext cx="285512" cy="2855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4646" y="3356134"/>
            <a:ext cx="3040975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974646" y="3869769"/>
            <a:ext cx="3783092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the 2,518 repeat buyers who haven't subscribed yet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5189339" y="2289929"/>
            <a:ext cx="4251722" cy="2611398"/>
          </a:xfrm>
          <a:prstGeom prst="roundRect">
            <a:avLst>
              <a:gd name="adj" fmla="val 340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423654" y="2524244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FF954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8200" y="2698790"/>
            <a:ext cx="285512" cy="2855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23654" y="3356134"/>
            <a:ext cx="3040975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5423654" y="3869769"/>
            <a:ext cx="3783092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accelerate movement into the "Loyal" segment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9638348" y="2289929"/>
            <a:ext cx="4251722" cy="2611398"/>
          </a:xfrm>
          <a:prstGeom prst="roundRect">
            <a:avLst>
              <a:gd name="adj" fmla="val 340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72663" y="2524244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FF954F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7208" y="2698790"/>
            <a:ext cx="285512" cy="28551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72663" y="3356134"/>
            <a:ext cx="3118366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 Policy</a:t>
            </a:r>
            <a:endParaRPr lang="en-US" sz="2350" dirty="0"/>
          </a:p>
        </p:txBody>
      </p:sp>
      <p:sp>
        <p:nvSpPr>
          <p:cNvPr id="20" name="Text 14"/>
          <p:cNvSpPr/>
          <p:nvPr/>
        </p:nvSpPr>
        <p:spPr>
          <a:xfrm>
            <a:off x="9872663" y="3869769"/>
            <a:ext cx="3783092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control—839 high spenders use discounts effectively</a:t>
            </a:r>
            <a:endParaRPr lang="en-US" sz="1650" dirty="0"/>
          </a:p>
        </p:txBody>
      </p:sp>
      <p:sp>
        <p:nvSpPr>
          <p:cNvPr id="21" name="Shape 15"/>
          <p:cNvSpPr/>
          <p:nvPr/>
        </p:nvSpPr>
        <p:spPr>
          <a:xfrm>
            <a:off x="740331" y="5098613"/>
            <a:ext cx="6476167" cy="2345650"/>
          </a:xfrm>
          <a:prstGeom prst="roundRect">
            <a:avLst>
              <a:gd name="adj" fmla="val 378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974646" y="5332928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FF954F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9191" y="5507474"/>
            <a:ext cx="285512" cy="28551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74646" y="6164818"/>
            <a:ext cx="3040975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Positioning</a:t>
            </a:r>
            <a:endParaRPr lang="en-US" sz="2350" dirty="0"/>
          </a:p>
        </p:txBody>
      </p:sp>
      <p:sp>
        <p:nvSpPr>
          <p:cNvPr id="25" name="Text 18"/>
          <p:cNvSpPr/>
          <p:nvPr/>
        </p:nvSpPr>
        <p:spPr>
          <a:xfrm>
            <a:off x="974646" y="6678454"/>
            <a:ext cx="600753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top-rated items (Gloves, Sandals, Boots) prominently in campaigns</a:t>
            </a:r>
            <a:endParaRPr lang="en-US" sz="1650" dirty="0"/>
          </a:p>
        </p:txBody>
      </p:sp>
      <p:sp>
        <p:nvSpPr>
          <p:cNvPr id="26" name="Shape 19"/>
          <p:cNvSpPr/>
          <p:nvPr/>
        </p:nvSpPr>
        <p:spPr>
          <a:xfrm>
            <a:off x="7413784" y="5098613"/>
            <a:ext cx="6476286" cy="2345650"/>
          </a:xfrm>
          <a:prstGeom prst="roundRect">
            <a:avLst>
              <a:gd name="adj" fmla="val 378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7" name="Shape 20"/>
          <p:cNvSpPr/>
          <p:nvPr/>
        </p:nvSpPr>
        <p:spPr>
          <a:xfrm>
            <a:off x="7648099" y="5332928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FF954F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2644" y="5507474"/>
            <a:ext cx="285512" cy="285512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648099" y="6164818"/>
            <a:ext cx="3040975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350" dirty="0"/>
          </a:p>
        </p:txBody>
      </p:sp>
      <p:sp>
        <p:nvSpPr>
          <p:cNvPr id="30" name="Text 22"/>
          <p:cNvSpPr/>
          <p:nvPr/>
        </p:nvSpPr>
        <p:spPr>
          <a:xfrm>
            <a:off x="7648099" y="6678454"/>
            <a:ext cx="6007656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Young Adults and express-shipping users for premium offerings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1070"/>
            <a:ext cx="2452330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036201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09055"/>
            <a:ext cx="1907977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03628"/>
            <a:ext cx="1077348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Understanding Our Data Foundation</a:t>
            </a:r>
            <a:endParaRPr lang="en-US" sz="5100" dirty="0"/>
          </a:p>
        </p:txBody>
      </p:sp>
      <p:sp>
        <p:nvSpPr>
          <p:cNvPr id="6" name="Text 3"/>
          <p:cNvSpPr/>
          <p:nvPr/>
        </p:nvSpPr>
        <p:spPr>
          <a:xfrm>
            <a:off x="793790" y="270486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3.9K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242774" y="373665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Total Purchases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93790" y="4296608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35893" y="270486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5684877" y="373665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235893" y="4296608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dimensions tracked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77995" y="270486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126980" y="373665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Locations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9677995" y="4296608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493156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Core Data Categories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793790" y="5695593"/>
            <a:ext cx="13042821" cy="88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demographics (Age, Gender, Location, Subscription)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details (Item, Category, Amount, Season, Size, Color)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Shopping behavior (Discounts, Previous Purchases, Reviews, Shipping)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683537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37 missing values in Review Rating column—excellent data quality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9235" y="1289685"/>
            <a:ext cx="1605677" cy="262533"/>
          </a:xfrm>
          <a:prstGeom prst="roundRect">
            <a:avLst>
              <a:gd name="adj" fmla="val 20085"/>
            </a:avLst>
          </a:prstGeom>
          <a:noFill/>
          <a:ln w="15240">
            <a:solidFill>
              <a:srgbClr val="FF954F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35" y="1358146"/>
            <a:ext cx="125492" cy="1254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6773" y="1351955"/>
            <a:ext cx="1198840" cy="137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5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ANALYSIS</a:t>
            </a: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549235" y="1595557"/>
            <a:ext cx="6474262" cy="586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&amp; Engineering</a:t>
            </a:r>
            <a:endParaRPr lang="en-US" sz="3550" dirty="0"/>
          </a:p>
        </p:txBody>
      </p:sp>
      <p:sp>
        <p:nvSpPr>
          <p:cNvPr id="7" name="Text 3"/>
          <p:cNvSpPr/>
          <p:nvPr/>
        </p:nvSpPr>
        <p:spPr>
          <a:xfrm>
            <a:off x="549235" y="2344698"/>
            <a:ext cx="15692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549235" y="2596277"/>
            <a:ext cx="804552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5"/>
          <p:cNvSpPr/>
          <p:nvPr/>
        </p:nvSpPr>
        <p:spPr>
          <a:xfrm>
            <a:off x="549235" y="2720459"/>
            <a:ext cx="281844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49235" y="3078837"/>
            <a:ext cx="8045529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pandas, examined structure with df.info() and summary statistics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549235" y="3477458"/>
            <a:ext cx="15692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549235" y="3729038"/>
            <a:ext cx="804552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3" name="Text 9"/>
          <p:cNvSpPr/>
          <p:nvPr/>
        </p:nvSpPr>
        <p:spPr>
          <a:xfrm>
            <a:off x="549235" y="3853220"/>
            <a:ext cx="2788563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Cleaning &amp; Standardization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49235" y="4211598"/>
            <a:ext cx="8045529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missing Review Ratings using median by category, standardized columns to snake_case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49235" y="4610219"/>
            <a:ext cx="15692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6" name="Shape 12"/>
          <p:cNvSpPr/>
          <p:nvPr/>
        </p:nvSpPr>
        <p:spPr>
          <a:xfrm>
            <a:off x="549235" y="4861798"/>
            <a:ext cx="804552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7" name="Text 13"/>
          <p:cNvSpPr/>
          <p:nvPr/>
        </p:nvSpPr>
        <p:spPr>
          <a:xfrm>
            <a:off x="549235" y="4985980"/>
            <a:ext cx="225587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49235" y="5344358"/>
            <a:ext cx="8045529" cy="345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bins and purchase_frequency_days, dropped redundant promo_code_used column</a:t>
            </a: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549235" y="5915501"/>
            <a:ext cx="15692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200" dirty="0"/>
          </a:p>
        </p:txBody>
      </p:sp>
      <p:sp>
        <p:nvSpPr>
          <p:cNvPr id="20" name="Shape 16"/>
          <p:cNvSpPr/>
          <p:nvPr/>
        </p:nvSpPr>
        <p:spPr>
          <a:xfrm>
            <a:off x="549235" y="6167080"/>
            <a:ext cx="804552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1" name="Text 17"/>
          <p:cNvSpPr/>
          <p:nvPr/>
        </p:nvSpPr>
        <p:spPr>
          <a:xfrm>
            <a:off x="549235" y="6291263"/>
            <a:ext cx="225587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549235" y="6649641"/>
            <a:ext cx="8045529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and loaded cleaned data for advanced SQL analysis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73775"/>
            <a:ext cx="1825347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76890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41759"/>
            <a:ext cx="128099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36333"/>
            <a:ext cx="881753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&amp; Customer Patterns</a:t>
            </a:r>
            <a:endParaRPr lang="en-US" sz="5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0447"/>
            <a:ext cx="8284131" cy="438173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023717" y="703266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1E00"/>
          </a:solidFill>
          <a:ln/>
        </p:spPr>
      </p:sp>
      <p:sp>
        <p:nvSpPr>
          <p:cNvPr id="8" name="Text 4"/>
          <p:cNvSpPr/>
          <p:nvPr/>
        </p:nvSpPr>
        <p:spPr>
          <a:xfrm>
            <a:off x="4311491" y="7032665"/>
            <a:ext cx="5481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012055" y="703266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6703"/>
          </a:solidFill>
          <a:ln/>
        </p:spPr>
      </p:sp>
      <p:sp>
        <p:nvSpPr>
          <p:cNvPr id="10" name="Text 6"/>
          <p:cNvSpPr/>
          <p:nvPr/>
        </p:nvSpPr>
        <p:spPr>
          <a:xfrm>
            <a:off x="5299829" y="7032665"/>
            <a:ext cx="8485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38943" y="2551033"/>
            <a:ext cx="3674983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Gender Revenue Analysis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9638943" y="3201710"/>
            <a:ext cx="4205168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68% of total revenue ($157,890) compared to female customers at 32% ($75,191). This significant disparity suggests opportunities for targeted marketing to balance customer engagement.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38943" y="5225653"/>
            <a:ext cx="4205168" cy="2074902"/>
          </a:xfrm>
          <a:prstGeom prst="roundRect">
            <a:avLst>
              <a:gd name="adj" fmla="val 4591"/>
            </a:avLst>
          </a:prstGeom>
          <a:solidFill>
            <a:srgbClr val="FFD1B3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757" y="5539264"/>
            <a:ext cx="283488" cy="22681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76059" y="5509141"/>
            <a:ext cx="3241238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Insight: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Consider campaigns specifically designed to increase female customer engagement and average purchase values.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331" y="585549"/>
            <a:ext cx="6122551" cy="795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4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Smart Discount Users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45331" y="1781175"/>
            <a:ext cx="13139738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839 customers who used discounts but still spent above the $59.76 average—these value-conscious shoppers represent a key segment for retention strategies.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331" y="2767727"/>
            <a:ext cx="8358902" cy="466534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631442" y="3394353"/>
            <a:ext cx="4261128" cy="1606034"/>
          </a:xfrm>
          <a:prstGeom prst="roundRect">
            <a:avLst>
              <a:gd name="adj" fmla="val 55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67186" y="3630097"/>
            <a:ext cx="3630097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High-Value Discount Users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867186" y="4227909"/>
            <a:ext cx="3789640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customers spending $60-$100 with discounts applied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9631442" y="5200293"/>
            <a:ext cx="4261128" cy="1606034"/>
          </a:xfrm>
          <a:prstGeom prst="roundRect">
            <a:avLst>
              <a:gd name="adj" fmla="val 55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867186" y="5436037"/>
            <a:ext cx="3061216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Opportunity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9867186" y="6033849"/>
            <a:ext cx="3789640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promotional offers with margin protection strategies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98865"/>
            <a:ext cx="3035022" cy="402312"/>
          </a:xfrm>
          <a:prstGeom prst="roundRect">
            <a:avLst>
              <a:gd name="adj" fmla="val 18944"/>
            </a:avLst>
          </a:prstGeom>
          <a:noFill/>
          <a:ln w="15240">
            <a:solidFill>
              <a:srgbClr val="FF954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5118" y="150923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7295" y="1482090"/>
            <a:ext cx="2460188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91903"/>
            <a:ext cx="11899106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Top-Rated Products &amp; Category Leaders</a:t>
            </a:r>
            <a:endParaRPr lang="en-US" sz="5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79790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131118"/>
            <a:ext cx="304800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Gloves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93790" y="5691068"/>
            <a:ext cx="304800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rating: 3.86 average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079790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25278" y="5131118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Sandals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4125278" y="5691068"/>
            <a:ext cx="304811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performer: 3.84 average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079790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131118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Boots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7456884" y="5691068"/>
            <a:ext cx="30481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footwear: 3.82 average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079790"/>
            <a:ext cx="1767840" cy="176784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88491" y="5131118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Hat</a:t>
            </a:r>
            <a:endParaRPr lang="en-US" sz="2550" dirty="0"/>
          </a:p>
        </p:txBody>
      </p:sp>
      <p:sp>
        <p:nvSpPr>
          <p:cNvPr id="17" name="Text 10"/>
          <p:cNvSpPr/>
          <p:nvPr/>
        </p:nvSpPr>
        <p:spPr>
          <a:xfrm>
            <a:off x="10788491" y="5691068"/>
            <a:ext cx="304811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 choice: 3.80 average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793790" y="6535817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top-rated products should be prominently featured in marketing campaigns and inventory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24721"/>
            <a:ext cx="9330809" cy="831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5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 Insights</a:t>
            </a:r>
            <a:endParaRPr lang="en-US" sz="5000" dirty="0"/>
          </a:p>
        </p:txBody>
      </p:sp>
      <p:sp>
        <p:nvSpPr>
          <p:cNvPr id="3" name="Text 1"/>
          <p:cNvSpPr/>
          <p:nvPr/>
        </p:nvSpPr>
        <p:spPr>
          <a:xfrm>
            <a:off x="778669" y="1543526"/>
            <a:ext cx="4660821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Three Distinct Customer Groups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1498044" y="3732609"/>
            <a:ext cx="2736652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80%</a:t>
            </a:r>
            <a:endParaRPr lang="en-US" sz="4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7769" y="2342078"/>
            <a:ext cx="3337441" cy="33374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67301" y="5953363"/>
            <a:ext cx="3198376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 Customers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78669" y="6499860"/>
            <a:ext cx="417576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 with 6+ purchases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46696" y="3732609"/>
            <a:ext cx="2736652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18%</a:t>
            </a:r>
            <a:endParaRPr lang="en-US" sz="43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420" y="2342078"/>
            <a:ext cx="3337441" cy="333744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15953" y="5953363"/>
            <a:ext cx="3198376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5227201" y="6499860"/>
            <a:ext cx="4175879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 with 2-5 purchases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95347" y="3732609"/>
            <a:ext cx="2736652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2%</a:t>
            </a:r>
            <a:endParaRPr lang="en-US" sz="43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071" y="2342078"/>
            <a:ext cx="3337441" cy="333744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164604" y="5953363"/>
            <a:ext cx="3198376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9675852" y="6499860"/>
            <a:ext cx="4175879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first-time buyers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78669" y="7031831"/>
            <a:ext cx="13073063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loyalty base indicates successful retention, but only 958 of 3,074 repeat buyers subscribe—significant conversion opportunity exists.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14851"/>
            <a:ext cx="2112407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0998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82836"/>
            <a:ext cx="156805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77409"/>
            <a:ext cx="6850023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Age Group</a:t>
            </a:r>
            <a:endParaRPr lang="en-US" sz="5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0447"/>
            <a:ext cx="8284131" cy="4639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943" y="2755106"/>
            <a:ext cx="3824288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Balanced Age Distribution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9638943" y="3405783"/>
            <a:ext cx="4205168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is remarkably balanced across age groups, with Young Adults leading at $62,143. The narrow range ($6,380 difference between highest and lowest) suggests broad market appeal.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638943" y="5378648"/>
            <a:ext cx="4205168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Shipping Preference: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Express shipping users spend $2 more on average ($60.48 vs $58.46)—a small but meaningful indicator of customer urgency and willingness to pay.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029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Power BI Dashboard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2588181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an interactive visualization platform showcasing key metrics and enabling real-time filtering by gender, category, and shipping type.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727728"/>
            <a:ext cx="2367558" cy="3101459"/>
          </a:xfrm>
          <a:prstGeom prst="roundRect">
            <a:avLst>
              <a:gd name="adj" fmla="val 4024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3985022"/>
            <a:ext cx="185297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Status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51084" y="4968835"/>
            <a:ext cx="185297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27% subscribed vs 73% non-subscribed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388162" y="3727728"/>
            <a:ext cx="2367558" cy="3101459"/>
          </a:xfrm>
          <a:prstGeom prst="roundRect">
            <a:avLst>
              <a:gd name="adj" fmla="val 4024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645456" y="3985022"/>
            <a:ext cx="1852970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Category Performance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3645456" y="5392698"/>
            <a:ext cx="185297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 dominates with ~$100K revenue and 1,800 sales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982533" y="3727728"/>
            <a:ext cx="2367558" cy="3101459"/>
          </a:xfrm>
          <a:prstGeom prst="roundRect">
            <a:avLst>
              <a:gd name="adj" fmla="val 4024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39828" y="3985022"/>
            <a:ext cx="185297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Interactive Filters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6239828" y="4968835"/>
            <a:ext cx="185297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Drill down by demographics, shipping, and product categories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2026-02-10T08:25:28Z</dcterms:created>
  <dcterms:modified xsi:type="dcterms:W3CDTF">2026-02-10T08:25:28Z</dcterms:modified>
</cp:coreProperties>
</file>